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48" r:id="rId4"/>
  </p:sldMasterIdLst>
  <p:notesMasterIdLst>
    <p:notesMasterId r:id="rId20"/>
  </p:notesMasterIdLst>
  <p:sldIdLst>
    <p:sldId id="267" r:id="rId5"/>
    <p:sldId id="261" r:id="rId6"/>
    <p:sldId id="268" r:id="rId7"/>
    <p:sldId id="269" r:id="rId8"/>
    <p:sldId id="270" r:id="rId9"/>
    <p:sldId id="273" r:id="rId10"/>
    <p:sldId id="271" r:id="rId11"/>
    <p:sldId id="289" r:id="rId12"/>
    <p:sldId id="294" r:id="rId13"/>
    <p:sldId id="291" r:id="rId14"/>
    <p:sldId id="279" r:id="rId15"/>
    <p:sldId id="293" r:id="rId16"/>
    <p:sldId id="282" r:id="rId17"/>
    <p:sldId id="292" r:id="rId18"/>
    <p:sldId id="285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B4B3"/>
    <a:srgbClr val="56908F"/>
    <a:srgbClr val="385E5D"/>
    <a:srgbClr val="9EC6C4"/>
    <a:srgbClr val="D3E5E4"/>
    <a:srgbClr val="FAFCFC"/>
    <a:srgbClr val="A6CAC9"/>
    <a:srgbClr val="5C9A99"/>
    <a:srgbClr val="A3C9C7"/>
    <a:srgbClr val="1D1A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00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B82080-DFB7-4D58-B854-701FE7156F4E}" type="datetimeFigureOut">
              <a:rPr lang="en-US" smtClean="0"/>
              <a:t>6/7/2023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89827E-D12D-45BE-8B06-B53B720C90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102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 title="Page Number Shape"/>
          <p:cNvSpPr/>
          <p:nvPr/>
        </p:nvSpPr>
        <p:spPr bwMode="auto">
          <a:xfrm>
            <a:off x="11784011" y="118920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8913" y="1143293"/>
            <a:ext cx="7034362" cy="4268965"/>
          </a:xfrm>
        </p:spPr>
        <p:txBody>
          <a:bodyPr anchor="t">
            <a:normAutofit/>
          </a:bodyPr>
          <a:lstStyle>
            <a:lvl1pPr algn="l">
              <a:lnSpc>
                <a:spcPct val="85000"/>
              </a:lnSpc>
              <a:defRPr sz="77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88914" y="5537925"/>
            <a:ext cx="7034362" cy="706355"/>
          </a:xfrm>
        </p:spPr>
        <p:txBody>
          <a:bodyPr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sz="2000" b="0" i="1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88913" y="6314440"/>
            <a:ext cx="1596622" cy="365125"/>
          </a:xfrm>
        </p:spPr>
        <p:txBody>
          <a:bodyPr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46E64283-4DED-4BB4-B905-C8E06E9743AB}" type="datetime1">
              <a:rPr lang="en-US" smtClean="0"/>
              <a:t>6/7/2023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00591" y="6314440"/>
            <a:ext cx="5122683" cy="365125"/>
          </a:xfrm>
        </p:spPr>
        <p:txBody>
          <a:bodyPr/>
          <a:lstStyle>
            <a:lvl1pPr algn="l">
              <a:defRPr b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84011" y="1416216"/>
            <a:ext cx="407988" cy="365125"/>
          </a:xfrm>
        </p:spPr>
        <p:txBody>
          <a:bodyPr/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fld id="{2AC27A5A-7290-4DE1-BA94-4BE8A8E57DCF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9" name="Straight Connector 8" title="Verticle Rule Line"/>
          <p:cNvCxnSpPr/>
          <p:nvPr/>
        </p:nvCxnSpPr>
        <p:spPr>
          <a:xfrm>
            <a:off x="773855" y="1257300"/>
            <a:ext cx="0" cy="560070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79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81600" y="640080"/>
            <a:ext cx="6248398" cy="558414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5B138-D4A0-4DE4-B999-8DAC2C156CD0}" type="datetime1">
              <a:rPr lang="en-US" smtClean="0"/>
              <a:t>6/7/2023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 title="Page Number Shape"/>
          <p:cNvSpPr/>
          <p:nvPr/>
        </p:nvSpPr>
        <p:spPr bwMode="auto">
          <a:xfrm>
            <a:off x="11784011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rgbClr val="262626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0765" y="642931"/>
            <a:ext cx="2446670" cy="467810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642932"/>
            <a:ext cx="7070678" cy="467810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36187" y="5927131"/>
            <a:ext cx="3814856" cy="365125"/>
          </a:xfrm>
        </p:spPr>
        <p:txBody>
          <a:bodyPr/>
          <a:lstStyle/>
          <a:p>
            <a:fld id="{E6B95E82-E30C-4C29-BF62-FDAFBBD67D71}" type="datetime1">
              <a:rPr lang="en-US" smtClean="0"/>
              <a:t>6/7/2023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36187" y="6315949"/>
            <a:ext cx="381485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84011" y="5607592"/>
            <a:ext cx="407988" cy="365125"/>
          </a:xfrm>
        </p:spPr>
        <p:txBody>
          <a:bodyPr/>
          <a:lstStyle/>
          <a:p>
            <a:fld id="{2AC27A5A-7290-4DE1-BA94-4BE8A8E57DCF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3" name="Straight Connector 12" title="Horizontal Rule Line"/>
          <p:cNvCxnSpPr/>
          <p:nvPr/>
        </p:nvCxnSpPr>
        <p:spPr>
          <a:xfrm>
            <a:off x="0" y="6199730"/>
            <a:ext cx="10260011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645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68169-F9D5-439A-9DCC-1A8DE3F7B049}" type="datetime1">
              <a:rPr lang="en-US" smtClean="0"/>
              <a:t>6/7/2023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 title="Page Number Shape"/>
          <p:cNvSpPr/>
          <p:nvPr/>
        </p:nvSpPr>
        <p:spPr bwMode="auto">
          <a:xfrm>
            <a:off x="11784011" y="1393748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7673" y="2571722"/>
            <a:ext cx="8296654" cy="3286153"/>
          </a:xfrm>
        </p:spPr>
        <p:txBody>
          <a:bodyPr anchor="t">
            <a:normAutofit/>
          </a:bodyPr>
          <a:lstStyle>
            <a:lvl1pPr>
              <a:lnSpc>
                <a:spcPct val="85000"/>
              </a:lnSpc>
              <a:defRPr sz="7700" cap="all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7673" y="1393748"/>
            <a:ext cx="8401429" cy="819150"/>
          </a:xfrm>
        </p:spPr>
        <p:txBody>
          <a:bodyPr anchor="ctr">
            <a:normAutofit/>
          </a:bodyPr>
          <a:lstStyle>
            <a:lvl1pPr marL="0" indent="0" algn="r">
              <a:lnSpc>
                <a:spcPct val="113000"/>
              </a:lnSpc>
              <a:spcBef>
                <a:spcPts val="0"/>
              </a:spcBef>
              <a:buNone/>
              <a:defRPr sz="20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42955" y="6314439"/>
            <a:ext cx="1596622" cy="365125"/>
          </a:xfrm>
        </p:spPr>
        <p:txBody>
          <a:bodyPr/>
          <a:lstStyle>
            <a:lvl1pPr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914F06C-EF64-44BE-B33D-87D4EE4B0C4E}" type="datetime1">
              <a:rPr lang="en-US" smtClean="0"/>
              <a:t>6/7/2023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47673" y="6314440"/>
            <a:ext cx="6480226" cy="365125"/>
          </a:xfrm>
        </p:spPr>
        <p:txBody>
          <a:bodyPr/>
          <a:lstStyle>
            <a:lvl1pPr>
              <a:defRPr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84011" y="1620760"/>
            <a:ext cx="407988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AC27A5A-7290-4DE1-BA94-4BE8A8E57DCF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 title="Horizontal Rule Line"/>
          <p:cNvCxnSpPr/>
          <p:nvPr/>
        </p:nvCxnSpPr>
        <p:spPr>
          <a:xfrm flipH="1">
            <a:off x="1" y="6178167"/>
            <a:ext cx="10244326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645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81600" y="540628"/>
            <a:ext cx="6248400" cy="24889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3712467"/>
            <a:ext cx="6248400" cy="248222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20723-E7A2-44D8-945E-35A8A775075C}" type="datetime1">
              <a:rPr lang="en-US" smtClean="0"/>
              <a:t>6/7/2023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7784"/>
            <a:ext cx="3831336" cy="49560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1600" y="558065"/>
            <a:ext cx="6245352" cy="914400"/>
          </a:xfrm>
        </p:spPr>
        <p:txBody>
          <a:bodyPr anchor="b"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1526671"/>
            <a:ext cx="6245352" cy="175564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81600" y="3700826"/>
            <a:ext cx="6248400" cy="914400"/>
          </a:xfrm>
        </p:spPr>
        <p:txBody>
          <a:bodyPr anchor="b">
            <a:normAutofit/>
          </a:bodyPr>
          <a:lstStyle>
            <a:lvl1pPr marL="0" indent="0"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81600" y="4669432"/>
            <a:ext cx="6245352" cy="175564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140AF-8F6E-4802-9332-ADA3EE94DFE8}" type="datetime1">
              <a:rPr lang="en-US" smtClean="0"/>
              <a:t>6/7/2023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740EC-09F9-4174-96A8-01B02B8CB2F9}" type="datetime1">
              <a:rPr lang="en-US" smtClean="0"/>
              <a:t>6/7/2023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CB46D-89DC-4C6F-8C9B-88EE87C6478C}" type="datetime1">
              <a:rPr lang="en-US" smtClean="0"/>
              <a:t>6/7/2023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5479"/>
            <a:ext cx="3838776" cy="1921022"/>
          </a:xfrm>
        </p:spPr>
        <p:txBody>
          <a:bodyPr anchor="t">
            <a:noAutofit/>
          </a:bodyPr>
          <a:lstStyle>
            <a:lvl1pPr>
              <a:lnSpc>
                <a:spcPct val="93000"/>
              </a:lnSpc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564147"/>
            <a:ext cx="6248400" cy="5622644"/>
          </a:xfrm>
        </p:spPr>
        <p:txBody>
          <a:bodyPr/>
          <a:lstStyle>
            <a:lvl1pPr>
              <a:lnSpc>
                <a:spcPct val="112000"/>
              </a:lnSpc>
              <a:defRPr sz="2000"/>
            </a:lvl1pPr>
            <a:lvl2pPr>
              <a:lnSpc>
                <a:spcPct val="112000"/>
              </a:lnSpc>
              <a:defRPr sz="1800"/>
            </a:lvl2pPr>
            <a:lvl3pPr>
              <a:lnSpc>
                <a:spcPct val="112000"/>
              </a:lnSpc>
              <a:defRPr sz="1600"/>
            </a:lvl3pPr>
            <a:lvl4pPr>
              <a:lnSpc>
                <a:spcPct val="112000"/>
              </a:lnSpc>
              <a:defRPr sz="1400"/>
            </a:lvl4pPr>
            <a:lvl5pPr>
              <a:lnSpc>
                <a:spcPct val="112000"/>
              </a:lnSpc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2621512"/>
            <a:ext cx="3838776" cy="3239537"/>
          </a:xfrm>
        </p:spPr>
        <p:txBody>
          <a:bodyPr/>
          <a:lstStyle>
            <a:lvl1pPr marL="0" indent="0" algn="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12D9C-C0C3-4E55-9C15-34AA9C9AE431}" type="datetime1">
              <a:rPr lang="en-US" smtClean="0"/>
              <a:t>6/7/2023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557261"/>
            <a:ext cx="3840480" cy="1919239"/>
          </a:xfrm>
        </p:spPr>
        <p:txBody>
          <a:bodyPr anchor="t">
            <a:noAutofit/>
          </a:bodyPr>
          <a:lstStyle>
            <a:lvl1pPr>
              <a:lnSpc>
                <a:spcPct val="93000"/>
              </a:lnSpc>
              <a:defRPr sz="40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57800" y="0"/>
            <a:ext cx="6172200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8952" y="2621512"/>
            <a:ext cx="3840480" cy="3236976"/>
          </a:xfrm>
        </p:spPr>
        <p:txBody>
          <a:bodyPr/>
          <a:lstStyle>
            <a:lvl1pPr marL="0" indent="0" algn="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CEA57-A89A-4F58-8F39-5DB3E3DD9E65}" type="datetime1">
              <a:rPr lang="en-US" smtClean="0"/>
              <a:t>6/7/2023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6" title="Page Number Shape"/>
          <p:cNvSpPr/>
          <p:nvPr/>
        </p:nvSpPr>
        <p:spPr bwMode="auto">
          <a:xfrm>
            <a:off x="11784011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49524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1600" y="569066"/>
            <a:ext cx="6248398" cy="5655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1" y="5930060"/>
            <a:ext cx="3814856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4032D038-A2DC-4C64-8132-9648D2DE7706}" type="datetime1">
              <a:rPr lang="en-US" smtClean="0"/>
              <a:t>6/7/2023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1" y="6314440"/>
            <a:ext cx="3814856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 b="1" i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84011" y="5607592"/>
            <a:ext cx="4079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1" baseline="0">
                <a:solidFill>
                  <a:schemeClr val="bg2"/>
                </a:solidFill>
                <a:latin typeface="+mj-lt"/>
              </a:defRPr>
            </a:lvl1pPr>
          </a:lstStyle>
          <a:p>
            <a:fld id="{2AC27A5A-7290-4DE1-BA94-4BE8A8E57DCF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 title="Horizontal Rule Line"/>
          <p:cNvCxnSpPr/>
          <p:nvPr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5000" b="0" i="1" kern="1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83464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20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685800" indent="-283464" algn="l" defTabSz="9144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8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6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83464" algn="l" defTabSz="9144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4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40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83464" algn="l" defTabSz="914400" rtl="0" eaLnBrk="1" latinLnBrk="0" hangingPunct="1">
        <a:lnSpc>
          <a:spcPct val="112000"/>
        </a:lnSpc>
        <a:spcBef>
          <a:spcPts val="1300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971800" indent="-283464" algn="l" defTabSz="914400" rtl="0" eaLnBrk="1" latinLnBrk="0" hangingPunct="1">
        <a:lnSpc>
          <a:spcPct val="112000"/>
        </a:lnSpc>
        <a:spcBef>
          <a:spcPts val="1300"/>
        </a:spcBef>
        <a:buFont typeface="Arial" panose="020B0604020202020204" pitchFamily="34" charset="0"/>
        <a:buChar char="•"/>
        <a:defRPr sz="14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3429000" indent="-283464" algn="l" defTabSz="914400" rtl="0" eaLnBrk="1" latinLnBrk="0" hangingPunct="1">
        <a:lnSpc>
          <a:spcPct val="112000"/>
        </a:lnSpc>
        <a:spcBef>
          <a:spcPts val="1300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886200" indent="-283464" algn="l" defTabSz="914400" rtl="0" eaLnBrk="1" latinLnBrk="0" hangingPunct="1">
        <a:lnSpc>
          <a:spcPct val="112000"/>
        </a:lnSpc>
        <a:spcBef>
          <a:spcPts val="1300"/>
        </a:spcBef>
        <a:buFont typeface="Arial" panose="020B0604020202020204" pitchFamily="34" charset="0"/>
        <a:buChar char="•"/>
        <a:defRPr sz="140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32">
          <p15:clr>
            <a:srgbClr val="F26B43"/>
          </p15:clr>
        </p15:guide>
        <p15:guide id="2" pos="480">
          <p15:clr>
            <a:srgbClr val="F26B43"/>
          </p15:clr>
        </p15:guide>
        <p15:guide id="3" orient="horz" pos="432">
          <p15:clr>
            <a:srgbClr val="F26B43"/>
          </p15:clr>
        </p15:guide>
        <p15:guide id="4" pos="7200">
          <p15:clr>
            <a:srgbClr val="F26B43"/>
          </p15:clr>
        </p15:guide>
        <p15:guide id="5" pos="32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62219-1CC5-461F-B93A-AD74100DF9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65497" y="944887"/>
            <a:ext cx="6493153" cy="4268965"/>
          </a:xfrm>
        </p:spPr>
        <p:txBody>
          <a:bodyPr>
            <a:normAutofit fontScale="90000"/>
          </a:bodyPr>
          <a:lstStyle/>
          <a:p>
            <a:r>
              <a:rPr lang="en-US" sz="8800" dirty="0"/>
              <a:t>2022 Annual Report</a:t>
            </a:r>
            <a:br>
              <a:rPr lang="en-US" sz="8800" dirty="0"/>
            </a:br>
            <a:r>
              <a:rPr lang="en-US" sz="8800" dirty="0"/>
              <a:t>Outcomes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ABC79F-F6F5-4F2D-8F47-A2F7105799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23120" y="5504065"/>
            <a:ext cx="5946954" cy="706355"/>
          </a:xfrm>
        </p:spPr>
        <p:txBody>
          <a:bodyPr>
            <a:normAutofit lnSpcReduction="10000"/>
          </a:bodyPr>
          <a:lstStyle/>
          <a:p>
            <a:pPr>
              <a:spcAft>
                <a:spcPts val="600"/>
              </a:spcAft>
            </a:pPr>
            <a:r>
              <a:rPr lang="en-US" i="0" dirty="0"/>
              <a:t>Presented by: Christy Morris</a:t>
            </a:r>
          </a:p>
          <a:p>
            <a:pPr>
              <a:spcAft>
                <a:spcPts val="600"/>
              </a:spcAft>
            </a:pPr>
            <a:r>
              <a:rPr lang="en-US" sz="1200" dirty="0"/>
              <a:t>Contracts &amp;  Compliance Director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6C7A4BEB-4899-4448-A309-875F28EA60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69584" y="1257300"/>
            <a:ext cx="0" cy="560070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Freeform 6">
            <a:extLst>
              <a:ext uri="{FF2B5EF4-FFF2-40B4-BE49-F238E27FC236}">
                <a16:creationId xmlns:a16="http://schemas.microsoft.com/office/drawing/2014/main" id="{9D7560CF-257B-4022-9664-FA9DE30306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118920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5" name="Rectangle 4"/>
          <p:cNvSpPr/>
          <p:nvPr/>
        </p:nvSpPr>
        <p:spPr>
          <a:xfrm>
            <a:off x="407324" y="382385"/>
            <a:ext cx="5087389" cy="6475615"/>
          </a:xfrm>
          <a:prstGeom prst="rect">
            <a:avLst/>
          </a:prstGeom>
          <a:solidFill>
            <a:srgbClr val="1D1A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31390" y="382385"/>
            <a:ext cx="4912822" cy="6151419"/>
          </a:xfrm>
          <a:prstGeom prst="rect">
            <a:avLst/>
          </a:prstGeom>
          <a:solidFill>
            <a:srgbClr val="5C9A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020" y="771893"/>
            <a:ext cx="3788858" cy="277895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610" y="3875043"/>
            <a:ext cx="1813994" cy="120713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/>
          <a:srcRect l="-370" t="820" r="24219" b="-820"/>
          <a:stretch/>
        </p:blipFill>
        <p:spPr>
          <a:xfrm>
            <a:off x="3810001" y="3875043"/>
            <a:ext cx="1220800" cy="161364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92375" y="5558926"/>
            <a:ext cx="1252081" cy="78173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/>
          <a:srcRect l="12884" t="-1003" r="24219" b="1003"/>
          <a:stretch/>
        </p:blipFill>
        <p:spPr>
          <a:xfrm>
            <a:off x="1584112" y="5151184"/>
            <a:ext cx="1255337" cy="119752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7"/>
          <a:srcRect l="24277" r="25949"/>
          <a:stretch/>
        </p:blipFill>
        <p:spPr>
          <a:xfrm>
            <a:off x="2897487" y="5186698"/>
            <a:ext cx="836850" cy="115396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8"/>
          <a:srcRect l="34141" t="-499" r="20043" b="499"/>
          <a:stretch/>
        </p:blipFill>
        <p:spPr>
          <a:xfrm>
            <a:off x="652675" y="5166718"/>
            <a:ext cx="885180" cy="117394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9"/>
          <a:srcRect l="29372" t="188" r="20762" b="1916"/>
          <a:stretch/>
        </p:blipFill>
        <p:spPr>
          <a:xfrm>
            <a:off x="2528888" y="3875043"/>
            <a:ext cx="1223962" cy="1209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934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4281BC32-FF58-4898-A6B5-7B3D059BC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D614406-135F-4875-9C87-53822CB1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2285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3E90B9-CE78-4CCC-BB4C-F36D71023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645" y="-15537"/>
            <a:ext cx="9069705" cy="1232750"/>
          </a:xfrm>
        </p:spPr>
        <p:txBody>
          <a:bodyPr anchor="b">
            <a:norm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Housing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C6C21149-7D17-44C2-AFB6-4D931DC55F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676579"/>
            <a:ext cx="8129873" cy="602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Freeform 6">
            <a:extLst>
              <a:ext uri="{FF2B5EF4-FFF2-40B4-BE49-F238E27FC236}">
                <a16:creationId xmlns:a16="http://schemas.microsoft.com/office/drawing/2014/main" id="{C2E5FCF0-567A-448C-A6E3-920BFC702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938535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9" name="Rectangle 8"/>
          <p:cNvSpPr/>
          <p:nvPr/>
        </p:nvSpPr>
        <p:spPr>
          <a:xfrm>
            <a:off x="0" y="2250773"/>
            <a:ext cx="12192000" cy="464245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9816350" y="4757525"/>
            <a:ext cx="15918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100</a:t>
            </a:r>
            <a:r>
              <a:rPr lang="en-US" sz="2000" dirty="0"/>
              <a:t>individuals received deposit assistance</a:t>
            </a:r>
          </a:p>
        </p:txBody>
      </p:sp>
      <p:sp>
        <p:nvSpPr>
          <p:cNvPr id="32" name="Rectangle 31"/>
          <p:cNvSpPr/>
          <p:nvPr/>
        </p:nvSpPr>
        <p:spPr>
          <a:xfrm>
            <a:off x="-16674" y="-130979"/>
            <a:ext cx="12192000" cy="2291979"/>
          </a:xfrm>
          <a:prstGeom prst="rect">
            <a:avLst/>
          </a:prstGeom>
          <a:solidFill>
            <a:srgbClr val="1D1A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-2" y="1676758"/>
            <a:ext cx="812987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11728444" y="938535"/>
            <a:ext cx="893765" cy="81915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533E90B9-CE78-4CCC-BB4C-F36D710238BB}"/>
              </a:ext>
            </a:extLst>
          </p:cNvPr>
          <p:cNvSpPr txBox="1">
            <a:spLocks/>
          </p:cNvSpPr>
          <p:nvPr/>
        </p:nvSpPr>
        <p:spPr>
          <a:xfrm>
            <a:off x="1008882" y="421457"/>
            <a:ext cx="9971637" cy="12327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0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>
                <a:solidFill>
                  <a:schemeClr val="tx1"/>
                </a:solidFill>
              </a:rPr>
              <a:t>Employment &amp; Training</a:t>
            </a:r>
          </a:p>
        </p:txBody>
      </p:sp>
      <p:sp>
        <p:nvSpPr>
          <p:cNvPr id="17" name="Oval 16"/>
          <p:cNvSpPr/>
          <p:nvPr/>
        </p:nvSpPr>
        <p:spPr>
          <a:xfrm>
            <a:off x="8721354" y="2663143"/>
            <a:ext cx="3352799" cy="3629861"/>
          </a:xfrm>
          <a:prstGeom prst="ellipse">
            <a:avLst/>
          </a:prstGeom>
          <a:solidFill>
            <a:srgbClr val="A3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922095" y="2663144"/>
            <a:ext cx="3352799" cy="3629861"/>
          </a:xfrm>
          <a:prstGeom prst="ellipse">
            <a:avLst/>
          </a:prstGeom>
          <a:solidFill>
            <a:srgbClr val="D3E5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922837" y="2647607"/>
            <a:ext cx="3352799" cy="3629861"/>
          </a:xfrm>
          <a:prstGeom prst="ellipse">
            <a:avLst/>
          </a:prstGeom>
          <a:solidFill>
            <a:srgbClr val="A3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23578" y="2632070"/>
            <a:ext cx="3352799" cy="3629861"/>
          </a:xfrm>
          <a:prstGeom prst="ellipse">
            <a:avLst/>
          </a:prstGeom>
          <a:solidFill>
            <a:srgbClr val="D3E5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9330617" y="4919472"/>
            <a:ext cx="22844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(job coaching, resume development, interview skills training, job referrals, &amp; job placement)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43944" y="3354688"/>
            <a:ext cx="256329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45</a:t>
            </a:r>
            <a:r>
              <a:rPr lang="en-US" sz="2800" dirty="0">
                <a:solidFill>
                  <a:schemeClr val="bg1"/>
                </a:solidFill>
              </a:rPr>
              <a:t> individuals received on the job &amp; other work experience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581875" y="3539059"/>
            <a:ext cx="256329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71</a:t>
            </a:r>
            <a:r>
              <a:rPr lang="en-US" sz="2800" dirty="0">
                <a:solidFill>
                  <a:schemeClr val="bg1"/>
                </a:solidFill>
              </a:rPr>
              <a:t> individuals received job readiness training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434761" y="3554596"/>
            <a:ext cx="256329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55</a:t>
            </a:r>
            <a:r>
              <a:rPr lang="en-US" sz="2800" dirty="0">
                <a:solidFill>
                  <a:schemeClr val="bg1"/>
                </a:solidFill>
              </a:rPr>
              <a:t> individuals attended career counseling workshops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330617" y="3224534"/>
            <a:ext cx="256329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52</a:t>
            </a:r>
            <a:r>
              <a:rPr lang="en-US" sz="2800" dirty="0">
                <a:solidFill>
                  <a:schemeClr val="bg1"/>
                </a:solidFill>
              </a:rPr>
              <a:t> individuals participated in job search activities</a:t>
            </a:r>
          </a:p>
        </p:txBody>
      </p:sp>
    </p:spTree>
    <p:extLst>
      <p:ext uri="{BB962C8B-B14F-4D97-AF65-F5344CB8AC3E}">
        <p14:creationId xmlns:p14="http://schemas.microsoft.com/office/powerpoint/2010/main" val="26565144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4281BC32-FF58-4898-A6B5-7B3D059BC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D614406-135F-4875-9C87-53822CB1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2285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2215547"/>
            <a:ext cx="12191999" cy="464245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C6C21149-7D17-44C2-AFB6-4D931DC55F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676579"/>
            <a:ext cx="8129873" cy="602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-1" y="0"/>
            <a:ext cx="12191999" cy="6858000"/>
          </a:xfrm>
          <a:prstGeom prst="rect">
            <a:avLst/>
          </a:prstGeom>
          <a:solidFill>
            <a:srgbClr val="1D1A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6">
            <a:extLst>
              <a:ext uri="{FF2B5EF4-FFF2-40B4-BE49-F238E27FC236}">
                <a16:creationId xmlns:a16="http://schemas.microsoft.com/office/drawing/2014/main" id="{C2E5FCF0-567A-448C-A6E3-920BFC702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938535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33E90B9-CE78-4CCC-BB4C-F36D71023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434101"/>
            <a:ext cx="10448615" cy="1232750"/>
          </a:xfrm>
        </p:spPr>
        <p:txBody>
          <a:bodyPr anchor="b">
            <a:norm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Volunteer Income Tax Assistance </a:t>
            </a:r>
          </a:p>
        </p:txBody>
      </p:sp>
      <p:sp>
        <p:nvSpPr>
          <p:cNvPr id="9" name="Oval 8"/>
          <p:cNvSpPr/>
          <p:nvPr/>
        </p:nvSpPr>
        <p:spPr>
          <a:xfrm>
            <a:off x="11715101" y="938535"/>
            <a:ext cx="953794" cy="81915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/>
          <p:cNvCxnSpPr/>
          <p:nvPr/>
        </p:nvCxnSpPr>
        <p:spPr>
          <a:xfrm>
            <a:off x="-34214" y="1666851"/>
            <a:ext cx="812987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Hexagon 29"/>
          <p:cNvSpPr/>
          <p:nvPr/>
        </p:nvSpPr>
        <p:spPr>
          <a:xfrm>
            <a:off x="102285" y="1920513"/>
            <a:ext cx="3297429" cy="2826378"/>
          </a:xfrm>
          <a:prstGeom prst="hexagon">
            <a:avLst/>
          </a:prstGeom>
          <a:solidFill>
            <a:srgbClr val="5C9A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466944" y="2623378"/>
            <a:ext cx="2534518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111 </a:t>
            </a:r>
            <a:r>
              <a:rPr lang="en-US" sz="2800" dirty="0"/>
              <a:t>tax returns were prepared at no cost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199810" y="4501546"/>
            <a:ext cx="2038859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___ </a:t>
            </a:r>
            <a:r>
              <a:rPr lang="en-US" sz="2400" dirty="0"/>
              <a:t>tax returns were prepared at no cost</a:t>
            </a:r>
          </a:p>
        </p:txBody>
      </p:sp>
      <p:sp>
        <p:nvSpPr>
          <p:cNvPr id="50" name="Hexagon 49"/>
          <p:cNvSpPr/>
          <p:nvPr/>
        </p:nvSpPr>
        <p:spPr>
          <a:xfrm>
            <a:off x="8703732" y="3582349"/>
            <a:ext cx="3297429" cy="2826378"/>
          </a:xfrm>
          <a:prstGeom prst="hexagon">
            <a:avLst/>
          </a:prstGeom>
          <a:solidFill>
            <a:srgbClr val="D3E5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Hexagon 50"/>
          <p:cNvSpPr/>
          <p:nvPr/>
        </p:nvSpPr>
        <p:spPr>
          <a:xfrm>
            <a:off x="5745496" y="1897647"/>
            <a:ext cx="3297429" cy="2826378"/>
          </a:xfrm>
          <a:prstGeom prst="hexagon">
            <a:avLst/>
          </a:prstGeom>
          <a:solidFill>
            <a:srgbClr val="A6CA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Hexagon 51"/>
          <p:cNvSpPr/>
          <p:nvPr/>
        </p:nvSpPr>
        <p:spPr>
          <a:xfrm>
            <a:off x="2958236" y="3582349"/>
            <a:ext cx="3297429" cy="2826378"/>
          </a:xfrm>
          <a:prstGeom prst="hexagon">
            <a:avLst/>
          </a:prstGeom>
          <a:solidFill>
            <a:srgbClr val="82B4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3339691" y="4131716"/>
            <a:ext cx="2534518" cy="18158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$221,495 </a:t>
            </a:r>
            <a:r>
              <a:rPr lang="en-US" sz="2800" dirty="0"/>
              <a:t>was generated in refunds &amp; tax credits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107305" y="2438387"/>
            <a:ext cx="2607733" cy="18158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11 </a:t>
            </a:r>
            <a:r>
              <a:rPr lang="en-US" sz="2800" dirty="0"/>
              <a:t>volunteers spent </a:t>
            </a:r>
            <a:r>
              <a:rPr lang="en-US" sz="2800" b="1" dirty="0"/>
              <a:t>420 </a:t>
            </a:r>
            <a:r>
              <a:rPr lang="en-US" sz="2800" dirty="0"/>
              <a:t>hours preparing returns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9054233" y="4131716"/>
            <a:ext cx="2607733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>
                    <a:lumMod val="65000"/>
                    <a:lumOff val="35000"/>
                  </a:schemeClr>
                </a:solidFill>
              </a:rPr>
              <a:t>$26,100 </a:t>
            </a:r>
            <a:r>
              <a:rPr lang="en-US" sz="28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was saved on tax preparation fees</a:t>
            </a:r>
          </a:p>
        </p:txBody>
      </p:sp>
    </p:spTree>
    <p:extLst>
      <p:ext uri="{BB962C8B-B14F-4D97-AF65-F5344CB8AC3E}">
        <p14:creationId xmlns:p14="http://schemas.microsoft.com/office/powerpoint/2010/main" val="41530306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4281BC32-FF58-4898-A6B5-7B3D059BC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D614406-135F-4875-9C87-53822CB1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2285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2215547"/>
            <a:ext cx="12191999" cy="464245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C6C21149-7D17-44C2-AFB6-4D931DC55F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676579"/>
            <a:ext cx="8129873" cy="602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-1" y="0"/>
            <a:ext cx="12191999" cy="6858000"/>
          </a:xfrm>
          <a:prstGeom prst="rect">
            <a:avLst/>
          </a:prstGeom>
          <a:solidFill>
            <a:srgbClr val="1D1A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6">
            <a:extLst>
              <a:ext uri="{FF2B5EF4-FFF2-40B4-BE49-F238E27FC236}">
                <a16:creationId xmlns:a16="http://schemas.microsoft.com/office/drawing/2014/main" id="{C2E5FCF0-567A-448C-A6E3-920BFC702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938535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33E90B9-CE78-4CCC-BB4C-F36D71023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434101"/>
            <a:ext cx="9069705" cy="1232750"/>
          </a:xfrm>
        </p:spPr>
        <p:txBody>
          <a:bodyPr anchor="b">
            <a:norm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The Home Center</a:t>
            </a:r>
          </a:p>
        </p:txBody>
      </p:sp>
      <p:sp>
        <p:nvSpPr>
          <p:cNvPr id="9" name="Oval 8"/>
          <p:cNvSpPr/>
          <p:nvPr/>
        </p:nvSpPr>
        <p:spPr>
          <a:xfrm>
            <a:off x="11715101" y="938535"/>
            <a:ext cx="953794" cy="81915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/>
          <p:cNvCxnSpPr/>
          <p:nvPr/>
        </p:nvCxnSpPr>
        <p:spPr>
          <a:xfrm>
            <a:off x="-34214" y="1666851"/>
            <a:ext cx="812987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960120" y="2090910"/>
            <a:ext cx="2818900" cy="2400594"/>
          </a:xfrm>
          <a:prstGeom prst="rect">
            <a:avLst/>
          </a:prstGeom>
          <a:solidFill>
            <a:srgbClr val="385E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17971" y="4616141"/>
            <a:ext cx="4877001" cy="1830678"/>
          </a:xfrm>
          <a:prstGeom prst="rect">
            <a:avLst/>
          </a:prstGeom>
          <a:solidFill>
            <a:srgbClr val="82B4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699260" y="2090910"/>
            <a:ext cx="2793475" cy="2400594"/>
          </a:xfrm>
          <a:prstGeom prst="rect">
            <a:avLst/>
          </a:prstGeom>
          <a:solidFill>
            <a:srgbClr val="A6CA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176716" y="2321711"/>
            <a:ext cx="2411134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295 </a:t>
            </a:r>
            <a:r>
              <a:rPr lang="en-US" sz="2400" dirty="0"/>
              <a:t>participants graduated from the Homebuyer Education program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196156" y="4616141"/>
            <a:ext cx="4877001" cy="1830678"/>
          </a:xfrm>
          <a:prstGeom prst="rect">
            <a:avLst/>
          </a:prstGeom>
          <a:solidFill>
            <a:srgbClr val="D3E5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8412975" y="2040575"/>
            <a:ext cx="2793475" cy="2400594"/>
          </a:xfrm>
          <a:prstGeom prst="rect">
            <a:avLst/>
          </a:prstGeom>
          <a:solidFill>
            <a:srgbClr val="FA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4890431" y="2300717"/>
            <a:ext cx="2411134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348 </a:t>
            </a:r>
            <a:r>
              <a:rPr lang="en-US" sz="2400" dirty="0"/>
              <a:t>individuals participated in 1 on 1 Pre-purchase counseling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093850" y="5115981"/>
            <a:ext cx="3925242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78 </a:t>
            </a:r>
            <a:r>
              <a:rPr lang="en-US" sz="2400" dirty="0"/>
              <a:t>participants reported closing on their home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672035" y="5115981"/>
            <a:ext cx="3925242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385E5D"/>
                </a:solidFill>
              </a:rPr>
              <a:t>85 </a:t>
            </a:r>
            <a:r>
              <a:rPr lang="en-US" sz="2400" dirty="0">
                <a:solidFill>
                  <a:srgbClr val="385E5D"/>
                </a:solidFill>
              </a:rPr>
              <a:t>households attended financial literacy workshops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634656" y="2410636"/>
            <a:ext cx="2411134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385E5D"/>
                </a:solidFill>
              </a:rPr>
              <a:t>16 </a:t>
            </a:r>
            <a:r>
              <a:rPr lang="en-US" sz="2400" dirty="0">
                <a:solidFill>
                  <a:srgbClr val="385E5D"/>
                </a:solidFill>
              </a:rPr>
              <a:t>rental counseling appointments were conducted</a:t>
            </a:r>
          </a:p>
        </p:txBody>
      </p:sp>
    </p:spTree>
    <p:extLst>
      <p:ext uri="{BB962C8B-B14F-4D97-AF65-F5344CB8AC3E}">
        <p14:creationId xmlns:p14="http://schemas.microsoft.com/office/powerpoint/2010/main" val="18053677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4281BC32-FF58-4898-A6B5-7B3D059BC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D614406-135F-4875-9C87-53822CB1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2285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3E90B9-CE78-4CCC-BB4C-F36D71023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434101"/>
            <a:ext cx="9069705" cy="1232750"/>
          </a:xfrm>
        </p:spPr>
        <p:txBody>
          <a:bodyPr anchor="b">
            <a:norm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Partner Agencies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C6C21149-7D17-44C2-AFB6-4D931DC55F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676579"/>
            <a:ext cx="8129873" cy="602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Freeform 6">
            <a:extLst>
              <a:ext uri="{FF2B5EF4-FFF2-40B4-BE49-F238E27FC236}">
                <a16:creationId xmlns:a16="http://schemas.microsoft.com/office/drawing/2014/main" id="{C2E5FCF0-567A-448C-A6E3-920BFC702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938535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cxnSp>
        <p:nvCxnSpPr>
          <p:cNvPr id="20" name="Straight Connector 19"/>
          <p:cNvCxnSpPr/>
          <p:nvPr/>
        </p:nvCxnSpPr>
        <p:spPr>
          <a:xfrm flipH="1">
            <a:off x="5936867" y="2962987"/>
            <a:ext cx="22576" cy="3635588"/>
          </a:xfrm>
          <a:prstGeom prst="line">
            <a:avLst/>
          </a:prstGeom>
          <a:ln w="28575">
            <a:solidFill>
              <a:srgbClr val="BBD7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entagon 9"/>
          <p:cNvSpPr/>
          <p:nvPr/>
        </p:nvSpPr>
        <p:spPr>
          <a:xfrm>
            <a:off x="5936867" y="2720100"/>
            <a:ext cx="5221605" cy="485775"/>
          </a:xfrm>
          <a:prstGeom prst="homePlate">
            <a:avLst/>
          </a:prstGeom>
          <a:solidFill>
            <a:srgbClr val="BBD7D6"/>
          </a:solidFill>
          <a:ln>
            <a:solidFill>
              <a:srgbClr val="BBD7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entagon 2"/>
          <p:cNvSpPr/>
          <p:nvPr/>
        </p:nvSpPr>
        <p:spPr>
          <a:xfrm>
            <a:off x="960120" y="2720100"/>
            <a:ext cx="5221605" cy="485775"/>
          </a:xfrm>
          <a:prstGeom prst="homePlate">
            <a:avLst/>
          </a:prstGeom>
          <a:solidFill>
            <a:srgbClr val="5C9A99"/>
          </a:solidFill>
          <a:ln>
            <a:solidFill>
              <a:srgbClr val="5C9A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960120" y="3079836"/>
            <a:ext cx="25306" cy="3518739"/>
          </a:xfrm>
          <a:prstGeom prst="line">
            <a:avLst/>
          </a:prstGeom>
          <a:ln w="28575">
            <a:solidFill>
              <a:srgbClr val="5C9A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 flipV="1">
            <a:off x="960120" y="6598575"/>
            <a:ext cx="2158792" cy="23529"/>
          </a:xfrm>
          <a:prstGeom prst="line">
            <a:avLst/>
          </a:prstGeom>
          <a:ln w="28575">
            <a:solidFill>
              <a:srgbClr val="5C9A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 flipV="1">
            <a:off x="5936867" y="6610339"/>
            <a:ext cx="2158792" cy="23529"/>
          </a:xfrm>
          <a:prstGeom prst="line">
            <a:avLst/>
          </a:prstGeom>
          <a:ln w="28575">
            <a:solidFill>
              <a:srgbClr val="BBD7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912561" y="2646857"/>
            <a:ext cx="434856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/>
              <a:t>2021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999402" y="2646857"/>
            <a:ext cx="434856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/>
              <a:t>2022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426934" y="3592490"/>
            <a:ext cx="3842776" cy="246221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9600" b="1" dirty="0"/>
              <a:t>701</a:t>
            </a:r>
          </a:p>
          <a:p>
            <a:r>
              <a:rPr lang="en-US" sz="3600" b="1" dirty="0"/>
              <a:t>Partnerships</a:t>
            </a:r>
          </a:p>
          <a:p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116428" y="1688931"/>
            <a:ext cx="94098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The work we do in the communities is strengthened through community partnerships.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761415" y="3592489"/>
            <a:ext cx="3842776" cy="246221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9600" b="1" dirty="0"/>
              <a:t>725</a:t>
            </a:r>
          </a:p>
          <a:p>
            <a:r>
              <a:rPr lang="en-US" sz="3600" b="1" dirty="0"/>
              <a:t>Partnerships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1787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4281BC32-FF58-4898-A6B5-7B3D059BC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D614406-135F-4875-9C87-53822CB1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2285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3E90B9-CE78-4CCC-BB4C-F36D71023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434101"/>
            <a:ext cx="9069705" cy="1232750"/>
          </a:xfrm>
        </p:spPr>
        <p:txBody>
          <a:bodyPr anchor="b">
            <a:norm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Donors &amp; Volunteers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C6C21149-7D17-44C2-AFB6-4D931DC55F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676579"/>
            <a:ext cx="8129873" cy="602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Freeform 6">
            <a:extLst>
              <a:ext uri="{FF2B5EF4-FFF2-40B4-BE49-F238E27FC236}">
                <a16:creationId xmlns:a16="http://schemas.microsoft.com/office/drawing/2014/main" id="{C2E5FCF0-567A-448C-A6E3-920BFC702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938535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42" name="TextBox 41"/>
          <p:cNvSpPr txBox="1"/>
          <p:nvPr/>
        </p:nvSpPr>
        <p:spPr>
          <a:xfrm>
            <a:off x="1116428" y="1688931"/>
            <a:ext cx="106675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Our dedicated and giving volunteers further support and strengthen our communities.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95772" y="2449923"/>
            <a:ext cx="3580806" cy="4023302"/>
          </a:xfrm>
          <a:prstGeom prst="rect">
            <a:avLst/>
          </a:prstGeom>
          <a:solidFill>
            <a:srgbClr val="385E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305595" y="2449923"/>
            <a:ext cx="3580806" cy="4023303"/>
          </a:xfrm>
          <a:prstGeom prst="rect">
            <a:avLst/>
          </a:prstGeom>
          <a:solidFill>
            <a:srgbClr val="5690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8215418" y="2449923"/>
            <a:ext cx="3580806" cy="4023301"/>
          </a:xfrm>
          <a:prstGeom prst="rect">
            <a:avLst/>
          </a:prstGeom>
          <a:solidFill>
            <a:srgbClr val="A6CA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960120" y="3167847"/>
            <a:ext cx="2349979" cy="246221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/>
              <a:t>99</a:t>
            </a:r>
          </a:p>
          <a:p>
            <a:pPr algn="ctr"/>
            <a:r>
              <a:rPr lang="en-US" sz="3600" b="1" dirty="0"/>
              <a:t>Volunteers</a:t>
            </a:r>
          </a:p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305595" y="3229403"/>
            <a:ext cx="3565228" cy="240065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/>
              <a:t>1,031</a:t>
            </a:r>
          </a:p>
          <a:p>
            <a:pPr algn="ctr"/>
            <a:r>
              <a:rPr lang="en-US" sz="3600" b="1" dirty="0"/>
              <a:t>Hours of service</a:t>
            </a:r>
          </a:p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8256586" y="3556337"/>
            <a:ext cx="3565228" cy="20313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/>
              <a:t>$30,878</a:t>
            </a:r>
          </a:p>
          <a:p>
            <a:pPr algn="ctr"/>
            <a:r>
              <a:rPr lang="en-US" sz="3600" b="1" dirty="0"/>
              <a:t>Value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4538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62219-1CC5-461F-B93A-AD74100DF9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18779" y="766052"/>
            <a:ext cx="6493153" cy="4268965"/>
          </a:xfrm>
        </p:spPr>
        <p:txBody>
          <a:bodyPr>
            <a:normAutofit/>
          </a:bodyPr>
          <a:lstStyle/>
          <a:p>
            <a:r>
              <a:rPr lang="en-US" sz="11500" dirty="0"/>
              <a:t>Thank you!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ABC79F-F6F5-4F2D-8F47-A2F7105799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99054" y="5245728"/>
            <a:ext cx="5946954" cy="706355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sz="2800" dirty="0"/>
              <a:t>Before you leave let’s recognize some of our AMAZING staff members!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6C7A4BEB-4899-4448-A309-875F28EA60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69584" y="1257300"/>
            <a:ext cx="0" cy="560070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Freeform 6">
            <a:extLst>
              <a:ext uri="{FF2B5EF4-FFF2-40B4-BE49-F238E27FC236}">
                <a16:creationId xmlns:a16="http://schemas.microsoft.com/office/drawing/2014/main" id="{9D7560CF-257B-4022-9664-FA9DE30306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118920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5" name="Rectangle 4"/>
          <p:cNvSpPr/>
          <p:nvPr/>
        </p:nvSpPr>
        <p:spPr>
          <a:xfrm>
            <a:off x="407324" y="382385"/>
            <a:ext cx="5087389" cy="6475615"/>
          </a:xfrm>
          <a:prstGeom prst="rect">
            <a:avLst/>
          </a:prstGeom>
          <a:solidFill>
            <a:srgbClr val="1D1A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31390" y="382385"/>
            <a:ext cx="4912822" cy="6151419"/>
          </a:xfrm>
          <a:prstGeom prst="rect">
            <a:avLst/>
          </a:prstGeom>
          <a:solidFill>
            <a:srgbClr val="5C9A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020" y="771893"/>
            <a:ext cx="3788858" cy="277895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610" y="3875043"/>
            <a:ext cx="1813994" cy="120713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/>
          <a:srcRect l="-370" t="820" r="24219" b="-820"/>
          <a:stretch/>
        </p:blipFill>
        <p:spPr>
          <a:xfrm>
            <a:off x="3810001" y="3875043"/>
            <a:ext cx="1220800" cy="161364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92375" y="5558926"/>
            <a:ext cx="1252081" cy="78173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/>
          <a:srcRect l="12884" t="-1003" r="24219" b="1003"/>
          <a:stretch/>
        </p:blipFill>
        <p:spPr>
          <a:xfrm>
            <a:off x="1584112" y="5151184"/>
            <a:ext cx="1255337" cy="119752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7"/>
          <a:srcRect l="24277" r="25949"/>
          <a:stretch/>
        </p:blipFill>
        <p:spPr>
          <a:xfrm>
            <a:off x="2897487" y="5186698"/>
            <a:ext cx="836850" cy="115396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8"/>
          <a:srcRect l="34141" t="-499" r="20043" b="499"/>
          <a:stretch/>
        </p:blipFill>
        <p:spPr>
          <a:xfrm>
            <a:off x="652675" y="5166718"/>
            <a:ext cx="885180" cy="117394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9"/>
          <a:srcRect l="29372" t="188" r="20762" b="1916"/>
          <a:stretch/>
        </p:blipFill>
        <p:spPr>
          <a:xfrm>
            <a:off x="2528888" y="3875043"/>
            <a:ext cx="1223962" cy="1209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358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4281BC32-FF58-4898-A6B5-7B3D059BC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D614406-135F-4875-9C87-53822CB1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2285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3E90B9-CE78-4CCC-BB4C-F36D71023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8" y="443829"/>
            <a:ext cx="9069705" cy="1232750"/>
          </a:xfrm>
        </p:spPr>
        <p:txBody>
          <a:bodyPr anchor="b">
            <a:norm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HRDC Combined Efforts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C6C21149-7D17-44C2-AFB6-4D931DC55F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676579"/>
            <a:ext cx="8129873" cy="602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Freeform 6">
            <a:extLst>
              <a:ext uri="{FF2B5EF4-FFF2-40B4-BE49-F238E27FC236}">
                <a16:creationId xmlns:a16="http://schemas.microsoft.com/office/drawing/2014/main" id="{C2E5FCF0-567A-448C-A6E3-920BFC702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938535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4" name="Oval 3"/>
          <p:cNvSpPr/>
          <p:nvPr/>
        </p:nvSpPr>
        <p:spPr>
          <a:xfrm>
            <a:off x="134210" y="2643632"/>
            <a:ext cx="3352799" cy="3629861"/>
          </a:xfrm>
          <a:prstGeom prst="ellipse">
            <a:avLst/>
          </a:prstGeom>
          <a:solidFill>
            <a:srgbClr val="5C9A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48652" y="3458288"/>
            <a:ext cx="2103120" cy="200054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/>
              <a:t>HRDC administers </a:t>
            </a:r>
            <a:r>
              <a:rPr lang="en-US" sz="2400" b="1" dirty="0"/>
              <a:t>24</a:t>
            </a:r>
            <a:r>
              <a:rPr lang="en-US" sz="2000" b="1" dirty="0"/>
              <a:t> programs, funded by over 50 grant and contract sources.</a:t>
            </a:r>
          </a:p>
        </p:txBody>
      </p:sp>
      <p:sp>
        <p:nvSpPr>
          <p:cNvPr id="12" name="Oval 11"/>
          <p:cNvSpPr/>
          <p:nvPr/>
        </p:nvSpPr>
        <p:spPr>
          <a:xfrm>
            <a:off x="2663149" y="2732717"/>
            <a:ext cx="3352799" cy="3629861"/>
          </a:xfrm>
          <a:prstGeom prst="ellipse">
            <a:avLst/>
          </a:prstGeom>
          <a:solidFill>
            <a:srgbClr val="9EC6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427659" y="2757068"/>
            <a:ext cx="3352799" cy="3629861"/>
          </a:xfrm>
          <a:prstGeom prst="ellipse">
            <a:avLst/>
          </a:prstGeom>
          <a:solidFill>
            <a:srgbClr val="5C9A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8431212" y="2762252"/>
            <a:ext cx="3352799" cy="3629861"/>
          </a:xfrm>
          <a:prstGeom prst="ellipse">
            <a:avLst/>
          </a:prstGeom>
          <a:solidFill>
            <a:srgbClr val="9EC6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000432" y="3766064"/>
            <a:ext cx="2103120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/>
              <a:t>In 2022, HRDC provided services to </a:t>
            </a:r>
            <a:r>
              <a:rPr lang="en-US" sz="2400" b="1" dirty="0"/>
              <a:t>14,990</a:t>
            </a:r>
            <a:r>
              <a:rPr lang="en-US" sz="2000" b="1" dirty="0"/>
              <a:t> people.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038702" y="3307024"/>
            <a:ext cx="2040729" cy="261610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/>
              <a:t>Through these combined efforts, HRDC has provided assistance to </a:t>
            </a:r>
            <a:r>
              <a:rPr lang="en-US" sz="2400" b="1" dirty="0"/>
              <a:t>6,484 </a:t>
            </a:r>
            <a:r>
              <a:rPr lang="en-US" sz="2000" b="1" dirty="0"/>
              <a:t>households &amp; made …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019501" y="3393485"/>
            <a:ext cx="2103120" cy="23083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/>
              <a:t>3,543</a:t>
            </a:r>
            <a:r>
              <a:rPr lang="en-US" sz="2000" b="1" dirty="0"/>
              <a:t> referrals to its Community Partners, providing specialized services within our community</a:t>
            </a:r>
          </a:p>
        </p:txBody>
      </p:sp>
    </p:spTree>
    <p:extLst>
      <p:ext uri="{BB962C8B-B14F-4D97-AF65-F5344CB8AC3E}">
        <p14:creationId xmlns:p14="http://schemas.microsoft.com/office/powerpoint/2010/main" val="4446698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4281BC32-FF58-4898-A6B5-7B3D059BC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D614406-135F-4875-9C87-53822CB1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2285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3E90B9-CE78-4CCC-BB4C-F36D71023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434101"/>
            <a:ext cx="9069705" cy="1232750"/>
          </a:xfrm>
        </p:spPr>
        <p:txBody>
          <a:bodyPr anchor="b">
            <a:norm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Demographics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C6C21149-7D17-44C2-AFB6-4D931DC55F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676579"/>
            <a:ext cx="8129873" cy="602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Freeform 6">
            <a:extLst>
              <a:ext uri="{FF2B5EF4-FFF2-40B4-BE49-F238E27FC236}">
                <a16:creationId xmlns:a16="http://schemas.microsoft.com/office/drawing/2014/main" id="{C2E5FCF0-567A-448C-A6E3-920BFC702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938535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cxnSp>
        <p:nvCxnSpPr>
          <p:cNvPr id="20" name="Straight Connector 19"/>
          <p:cNvCxnSpPr/>
          <p:nvPr/>
        </p:nvCxnSpPr>
        <p:spPr>
          <a:xfrm>
            <a:off x="5959443" y="2962987"/>
            <a:ext cx="0" cy="3166350"/>
          </a:xfrm>
          <a:prstGeom prst="line">
            <a:avLst/>
          </a:prstGeom>
          <a:ln w="28575">
            <a:solidFill>
              <a:srgbClr val="BBD7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entagon 9"/>
          <p:cNvSpPr/>
          <p:nvPr/>
        </p:nvSpPr>
        <p:spPr>
          <a:xfrm>
            <a:off x="5936867" y="2720100"/>
            <a:ext cx="5221605" cy="485775"/>
          </a:xfrm>
          <a:prstGeom prst="homePlate">
            <a:avLst/>
          </a:prstGeom>
          <a:solidFill>
            <a:srgbClr val="7FB3B1"/>
          </a:solidFill>
          <a:ln>
            <a:solidFill>
              <a:srgbClr val="BBD7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entagon 2"/>
          <p:cNvSpPr/>
          <p:nvPr/>
        </p:nvSpPr>
        <p:spPr>
          <a:xfrm>
            <a:off x="960120" y="2720100"/>
            <a:ext cx="5221605" cy="485775"/>
          </a:xfrm>
          <a:prstGeom prst="homePlate">
            <a:avLst/>
          </a:prstGeom>
          <a:solidFill>
            <a:srgbClr val="5C9A99"/>
          </a:solidFill>
          <a:ln>
            <a:solidFill>
              <a:srgbClr val="5C9A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494472" y="1683104"/>
            <a:ext cx="4152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Age Categories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985426" y="3079836"/>
            <a:ext cx="0" cy="3166350"/>
          </a:xfrm>
          <a:prstGeom prst="line">
            <a:avLst/>
          </a:prstGeom>
          <a:ln w="28575">
            <a:solidFill>
              <a:srgbClr val="5C9A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 flipV="1">
            <a:off x="985426" y="6246186"/>
            <a:ext cx="2158792" cy="23529"/>
          </a:xfrm>
          <a:prstGeom prst="line">
            <a:avLst/>
          </a:prstGeom>
          <a:ln w="28575">
            <a:solidFill>
              <a:srgbClr val="5C9A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 flipV="1">
            <a:off x="5936867" y="6129337"/>
            <a:ext cx="2158792" cy="23529"/>
          </a:xfrm>
          <a:prstGeom prst="line">
            <a:avLst/>
          </a:prstGeom>
          <a:ln w="28575">
            <a:solidFill>
              <a:srgbClr val="BBD7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146412" y="3576666"/>
            <a:ext cx="3217010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Total served under 18                         </a:t>
            </a:r>
          </a:p>
          <a:p>
            <a:endParaRPr lang="en-US" sz="2400" dirty="0"/>
          </a:p>
          <a:p>
            <a:r>
              <a:rPr lang="en-US" sz="2400" dirty="0"/>
              <a:t>Total served age 18-54</a:t>
            </a:r>
          </a:p>
          <a:p>
            <a:endParaRPr lang="en-US" sz="2400" dirty="0"/>
          </a:p>
          <a:p>
            <a:r>
              <a:rPr lang="en-US" sz="2400" dirty="0"/>
              <a:t>Total served over 55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912561" y="2646857"/>
            <a:ext cx="434856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/>
              <a:t>2021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999402" y="2646857"/>
            <a:ext cx="109488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/>
              <a:t>2022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181725" y="3576666"/>
            <a:ext cx="3155547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Total served under 18</a:t>
            </a:r>
          </a:p>
          <a:p>
            <a:endParaRPr lang="en-US" sz="2400" dirty="0"/>
          </a:p>
          <a:p>
            <a:r>
              <a:rPr lang="en-US" sz="2400" dirty="0"/>
              <a:t>Total served age 18-54</a:t>
            </a:r>
          </a:p>
          <a:p>
            <a:endParaRPr lang="en-US" sz="2400" dirty="0"/>
          </a:p>
          <a:p>
            <a:r>
              <a:rPr lang="en-US" sz="2400" dirty="0"/>
              <a:t>Total served over 55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732789" y="3576666"/>
            <a:ext cx="1917057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/>
              <a:t>5,734</a:t>
            </a:r>
          </a:p>
          <a:p>
            <a:pPr algn="r"/>
            <a:endParaRPr lang="en-US" sz="2400" b="1" dirty="0"/>
          </a:p>
          <a:p>
            <a:pPr algn="r"/>
            <a:r>
              <a:rPr lang="en-US" sz="2400" b="1" dirty="0"/>
              <a:t>4,828</a:t>
            </a:r>
          </a:p>
          <a:p>
            <a:pPr algn="r"/>
            <a:endParaRPr lang="en-US" sz="2400" b="1" dirty="0"/>
          </a:p>
          <a:p>
            <a:pPr algn="r"/>
            <a:r>
              <a:rPr lang="en-US" sz="2400" b="1" dirty="0"/>
              <a:t>1,920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071296" y="3659614"/>
            <a:ext cx="1917057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/>
              <a:t>6,519</a:t>
            </a:r>
          </a:p>
          <a:p>
            <a:pPr algn="r"/>
            <a:endParaRPr lang="en-US" sz="2400" b="1" dirty="0"/>
          </a:p>
          <a:p>
            <a:pPr algn="r"/>
            <a:r>
              <a:rPr lang="en-US" sz="2400" b="1" dirty="0"/>
              <a:t>5,843</a:t>
            </a:r>
          </a:p>
          <a:p>
            <a:pPr algn="r"/>
            <a:endParaRPr lang="en-US" sz="2400" b="1" dirty="0"/>
          </a:p>
          <a:p>
            <a:pPr algn="r"/>
            <a:r>
              <a:rPr lang="en-US" sz="2400" b="1" dirty="0"/>
              <a:t>2,603</a:t>
            </a:r>
          </a:p>
        </p:txBody>
      </p:sp>
    </p:spTree>
    <p:extLst>
      <p:ext uri="{BB962C8B-B14F-4D97-AF65-F5344CB8AC3E}">
        <p14:creationId xmlns:p14="http://schemas.microsoft.com/office/powerpoint/2010/main" val="3985275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4281BC32-FF58-4898-A6B5-7B3D059BC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D614406-135F-4875-9C87-53822CB1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2285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3E90B9-CE78-4CCC-BB4C-F36D71023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434101"/>
            <a:ext cx="9069705" cy="1232750"/>
          </a:xfrm>
        </p:spPr>
        <p:txBody>
          <a:bodyPr anchor="b">
            <a:norm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Demographics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C6C21149-7D17-44C2-AFB6-4D931DC55F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676579"/>
            <a:ext cx="8129873" cy="602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Freeform 6">
            <a:extLst>
              <a:ext uri="{FF2B5EF4-FFF2-40B4-BE49-F238E27FC236}">
                <a16:creationId xmlns:a16="http://schemas.microsoft.com/office/drawing/2014/main" id="{C2E5FCF0-567A-448C-A6E3-920BFC702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938535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cxnSp>
        <p:nvCxnSpPr>
          <p:cNvPr id="20" name="Straight Connector 19"/>
          <p:cNvCxnSpPr/>
          <p:nvPr/>
        </p:nvCxnSpPr>
        <p:spPr>
          <a:xfrm flipH="1">
            <a:off x="5936867" y="2962987"/>
            <a:ext cx="22576" cy="3635588"/>
          </a:xfrm>
          <a:prstGeom prst="line">
            <a:avLst/>
          </a:prstGeom>
          <a:ln w="28575">
            <a:solidFill>
              <a:srgbClr val="BBD7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entagon 9"/>
          <p:cNvSpPr/>
          <p:nvPr/>
        </p:nvSpPr>
        <p:spPr>
          <a:xfrm>
            <a:off x="5936867" y="2720100"/>
            <a:ext cx="5221605" cy="485775"/>
          </a:xfrm>
          <a:prstGeom prst="homePlate">
            <a:avLst/>
          </a:prstGeom>
          <a:solidFill>
            <a:srgbClr val="9EC6C4"/>
          </a:solidFill>
          <a:ln>
            <a:solidFill>
              <a:srgbClr val="BBD7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entagon 2"/>
          <p:cNvSpPr/>
          <p:nvPr/>
        </p:nvSpPr>
        <p:spPr>
          <a:xfrm>
            <a:off x="960120" y="2720100"/>
            <a:ext cx="5221605" cy="485775"/>
          </a:xfrm>
          <a:prstGeom prst="homePlate">
            <a:avLst/>
          </a:prstGeom>
          <a:solidFill>
            <a:srgbClr val="5C9A99"/>
          </a:solidFill>
          <a:ln>
            <a:solidFill>
              <a:srgbClr val="5C9A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494472" y="1681049"/>
            <a:ext cx="4152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Race &amp; Ethnicity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960120" y="3079836"/>
            <a:ext cx="25306" cy="3518739"/>
          </a:xfrm>
          <a:prstGeom prst="line">
            <a:avLst/>
          </a:prstGeom>
          <a:ln w="28575">
            <a:solidFill>
              <a:srgbClr val="5C9A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 flipV="1">
            <a:off x="960120" y="6598575"/>
            <a:ext cx="2158792" cy="23529"/>
          </a:xfrm>
          <a:prstGeom prst="line">
            <a:avLst/>
          </a:prstGeom>
          <a:ln w="28575">
            <a:solidFill>
              <a:srgbClr val="5C9A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 flipV="1">
            <a:off x="5936867" y="6610339"/>
            <a:ext cx="2158792" cy="23529"/>
          </a:xfrm>
          <a:prstGeom prst="line">
            <a:avLst/>
          </a:prstGeom>
          <a:ln w="28575">
            <a:solidFill>
              <a:srgbClr val="BBD7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146412" y="3330054"/>
            <a:ext cx="3259790" cy="32762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White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Black/African American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American Indian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Asian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Native Hawaiian		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Multi-race and Other			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912561" y="2646857"/>
            <a:ext cx="434856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/>
              <a:t>2021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999402" y="2646857"/>
            <a:ext cx="116586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/>
              <a:t>2022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608659" y="3448615"/>
            <a:ext cx="2038713" cy="286232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2000" b="1" dirty="0"/>
              <a:t>7,208</a:t>
            </a:r>
          </a:p>
          <a:p>
            <a:pPr algn="r">
              <a:lnSpc>
                <a:spcPct val="150000"/>
              </a:lnSpc>
            </a:pPr>
            <a:r>
              <a:rPr lang="en-US" sz="2000" b="1" dirty="0"/>
              <a:t>273</a:t>
            </a:r>
          </a:p>
          <a:p>
            <a:pPr algn="r">
              <a:lnSpc>
                <a:spcPct val="150000"/>
              </a:lnSpc>
            </a:pPr>
            <a:r>
              <a:rPr lang="en-US" sz="2000" b="1" dirty="0"/>
              <a:t>3,716</a:t>
            </a:r>
          </a:p>
          <a:p>
            <a:pPr algn="r">
              <a:lnSpc>
                <a:spcPct val="150000"/>
              </a:lnSpc>
            </a:pPr>
            <a:r>
              <a:rPr lang="en-US" sz="2000" b="1" dirty="0"/>
              <a:t>43</a:t>
            </a:r>
          </a:p>
          <a:p>
            <a:pPr algn="r">
              <a:lnSpc>
                <a:spcPct val="150000"/>
              </a:lnSpc>
            </a:pPr>
            <a:r>
              <a:rPr lang="en-US" sz="2000" b="1" dirty="0"/>
              <a:t>28</a:t>
            </a:r>
          </a:p>
          <a:p>
            <a:pPr algn="r">
              <a:lnSpc>
                <a:spcPct val="150000"/>
              </a:lnSpc>
            </a:pPr>
            <a:r>
              <a:rPr lang="en-US" sz="2000" b="1" dirty="0"/>
              <a:t>580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160375" y="3372238"/>
            <a:ext cx="3004890" cy="286232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White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Black/African American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American Indian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Asian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Native Hawaiian		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Multi-race and Other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878585" y="3372238"/>
            <a:ext cx="2032299" cy="286232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2000" b="1" dirty="0"/>
              <a:t>8,439</a:t>
            </a:r>
          </a:p>
          <a:p>
            <a:pPr algn="r">
              <a:lnSpc>
                <a:spcPct val="150000"/>
              </a:lnSpc>
            </a:pPr>
            <a:r>
              <a:rPr lang="en-US" sz="2000" b="1" dirty="0"/>
              <a:t>308</a:t>
            </a:r>
          </a:p>
          <a:p>
            <a:pPr algn="r">
              <a:lnSpc>
                <a:spcPct val="150000"/>
              </a:lnSpc>
            </a:pPr>
            <a:r>
              <a:rPr lang="en-US" sz="2000" b="1" dirty="0"/>
              <a:t>4,252</a:t>
            </a:r>
          </a:p>
          <a:p>
            <a:pPr algn="r">
              <a:lnSpc>
                <a:spcPct val="150000"/>
              </a:lnSpc>
            </a:pPr>
            <a:r>
              <a:rPr lang="en-US" sz="2000" b="1" dirty="0"/>
              <a:t>55</a:t>
            </a:r>
          </a:p>
          <a:p>
            <a:pPr algn="r">
              <a:lnSpc>
                <a:spcPct val="150000"/>
              </a:lnSpc>
            </a:pPr>
            <a:r>
              <a:rPr lang="en-US" sz="2000" b="1" dirty="0"/>
              <a:t>33</a:t>
            </a:r>
          </a:p>
          <a:p>
            <a:pPr algn="r">
              <a:lnSpc>
                <a:spcPct val="150000"/>
              </a:lnSpc>
            </a:pPr>
            <a:r>
              <a:rPr lang="en-US" sz="2000" b="1" dirty="0"/>
              <a:t>674</a:t>
            </a:r>
          </a:p>
        </p:txBody>
      </p:sp>
    </p:spTree>
    <p:extLst>
      <p:ext uri="{BB962C8B-B14F-4D97-AF65-F5344CB8AC3E}">
        <p14:creationId xmlns:p14="http://schemas.microsoft.com/office/powerpoint/2010/main" val="10054380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4281BC32-FF58-4898-A6B5-7B3D059BC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D614406-135F-4875-9C87-53822CB1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2285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3E90B9-CE78-4CCC-BB4C-F36D71023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182" y="410127"/>
            <a:ext cx="10737618" cy="1232750"/>
          </a:xfrm>
        </p:spPr>
        <p:txBody>
          <a:bodyPr anchor="b">
            <a:norm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The numbers at a glance for 2022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C6C21149-7D17-44C2-AFB6-4D931DC55F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676579"/>
            <a:ext cx="8129873" cy="602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Freeform 6">
            <a:extLst>
              <a:ext uri="{FF2B5EF4-FFF2-40B4-BE49-F238E27FC236}">
                <a16:creationId xmlns:a16="http://schemas.microsoft.com/office/drawing/2014/main" id="{C2E5FCF0-567A-448C-A6E3-920BFC702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938535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4" name="Rectangle 3"/>
          <p:cNvSpPr/>
          <p:nvPr/>
        </p:nvSpPr>
        <p:spPr>
          <a:xfrm>
            <a:off x="310638" y="2467367"/>
            <a:ext cx="2381909" cy="2811215"/>
          </a:xfrm>
          <a:prstGeom prst="rect">
            <a:avLst/>
          </a:prstGeom>
          <a:solidFill>
            <a:srgbClr val="5C9A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384190" y="2897944"/>
            <a:ext cx="2308358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/>
              <a:t>226</a:t>
            </a:r>
            <a:r>
              <a:rPr lang="en-US" sz="2000" dirty="0"/>
              <a:t> unemployed  individuals secured a job through HRDC programs. Of that group </a:t>
            </a:r>
            <a:r>
              <a:rPr lang="en-US" sz="2000" b="1" dirty="0"/>
              <a:t>42</a:t>
            </a:r>
            <a:r>
              <a:rPr lang="en-US" sz="2000" dirty="0"/>
              <a:t> were youth.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327590" y="3772377"/>
            <a:ext cx="2381909" cy="2811215"/>
          </a:xfrm>
          <a:prstGeom prst="rect">
            <a:avLst/>
          </a:prstGeom>
          <a:solidFill>
            <a:srgbClr val="9EC6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389492" y="2461833"/>
            <a:ext cx="2381909" cy="2811215"/>
          </a:xfrm>
          <a:prstGeom prst="rect">
            <a:avLst/>
          </a:prstGeom>
          <a:solidFill>
            <a:srgbClr val="5C9A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9269945" y="3772377"/>
            <a:ext cx="2381909" cy="2811215"/>
          </a:xfrm>
          <a:prstGeom prst="rect">
            <a:avLst/>
          </a:prstGeom>
          <a:solidFill>
            <a:srgbClr val="9EC6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3405034" y="4054599"/>
            <a:ext cx="2230995" cy="224676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/>
              <a:t>229</a:t>
            </a:r>
            <a:r>
              <a:rPr lang="en-US" sz="2000" dirty="0"/>
              <a:t> individuals received food through the FDPIR Commodity  program on the Crow Reservation and City of Hardin.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553724" y="3205720"/>
            <a:ext cx="2053443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/>
              <a:t>9,485</a:t>
            </a:r>
            <a:r>
              <a:rPr lang="en-US" sz="2000" dirty="0"/>
              <a:t> individuals received Utility payment assistance.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332973" y="4054599"/>
            <a:ext cx="2334531" cy="23083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695</a:t>
            </a:r>
            <a:r>
              <a:rPr lang="en-US" dirty="0"/>
              <a:t> individuals received Healthy Home services &amp; energy efficient improvements &amp; </a:t>
            </a:r>
            <a:r>
              <a:rPr lang="en-US" b="1" dirty="0"/>
              <a:t>723</a:t>
            </a:r>
            <a:r>
              <a:rPr lang="en-US" dirty="0"/>
              <a:t> individuals received home repair assistance.</a:t>
            </a:r>
          </a:p>
        </p:txBody>
      </p:sp>
    </p:spTree>
    <p:extLst>
      <p:ext uri="{BB962C8B-B14F-4D97-AF65-F5344CB8AC3E}">
        <p14:creationId xmlns:p14="http://schemas.microsoft.com/office/powerpoint/2010/main" val="1087110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4281BC32-FF58-4898-A6B5-7B3D059BC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D614406-135F-4875-9C87-53822CB1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2285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3E90B9-CE78-4CCC-BB4C-F36D71023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645" y="-15537"/>
            <a:ext cx="9069705" cy="1232750"/>
          </a:xfrm>
        </p:spPr>
        <p:txBody>
          <a:bodyPr anchor="b">
            <a:norm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Housing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C6C21149-7D17-44C2-AFB6-4D931DC55F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676579"/>
            <a:ext cx="8129873" cy="602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Freeform 6">
            <a:extLst>
              <a:ext uri="{FF2B5EF4-FFF2-40B4-BE49-F238E27FC236}">
                <a16:creationId xmlns:a16="http://schemas.microsoft.com/office/drawing/2014/main" id="{C2E5FCF0-567A-448C-A6E3-920BFC702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938535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9" name="Rectangle 8"/>
          <p:cNvSpPr/>
          <p:nvPr/>
        </p:nvSpPr>
        <p:spPr>
          <a:xfrm>
            <a:off x="0" y="2250773"/>
            <a:ext cx="12192000" cy="464245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9816350" y="4757525"/>
            <a:ext cx="15918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100</a:t>
            </a:r>
            <a:r>
              <a:rPr lang="en-US" sz="2000" dirty="0"/>
              <a:t>individuals received deposit assistance</a:t>
            </a:r>
          </a:p>
        </p:txBody>
      </p:sp>
      <p:sp>
        <p:nvSpPr>
          <p:cNvPr id="32" name="Rectangle 31"/>
          <p:cNvSpPr/>
          <p:nvPr/>
        </p:nvSpPr>
        <p:spPr>
          <a:xfrm>
            <a:off x="-16674" y="-130979"/>
            <a:ext cx="12192000" cy="2291979"/>
          </a:xfrm>
          <a:prstGeom prst="rect">
            <a:avLst/>
          </a:prstGeom>
          <a:solidFill>
            <a:srgbClr val="1D1A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-2" y="1676758"/>
            <a:ext cx="812987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11728444" y="938535"/>
            <a:ext cx="893765" cy="81915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533E90B9-CE78-4CCC-BB4C-F36D710238BB}"/>
              </a:ext>
            </a:extLst>
          </p:cNvPr>
          <p:cNvSpPr txBox="1">
            <a:spLocks/>
          </p:cNvSpPr>
          <p:nvPr/>
        </p:nvSpPr>
        <p:spPr>
          <a:xfrm>
            <a:off x="1008882" y="421457"/>
            <a:ext cx="9971637" cy="12327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0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>
                <a:solidFill>
                  <a:schemeClr val="tx1"/>
                </a:solidFill>
              </a:rPr>
              <a:t>Housing</a:t>
            </a:r>
          </a:p>
        </p:txBody>
      </p:sp>
      <p:sp>
        <p:nvSpPr>
          <p:cNvPr id="34" name="Rectangle 33"/>
          <p:cNvSpPr/>
          <p:nvPr/>
        </p:nvSpPr>
        <p:spPr>
          <a:xfrm>
            <a:off x="746645" y="2375772"/>
            <a:ext cx="4899243" cy="1908316"/>
          </a:xfrm>
          <a:prstGeom prst="rect">
            <a:avLst/>
          </a:prstGeom>
          <a:solidFill>
            <a:srgbClr val="385E5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746645" y="4607572"/>
            <a:ext cx="4899243" cy="1908316"/>
          </a:xfrm>
          <a:prstGeom prst="rect">
            <a:avLst/>
          </a:prstGeom>
          <a:solidFill>
            <a:srgbClr val="5C9A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6605917" y="2399359"/>
            <a:ext cx="4899243" cy="1908316"/>
          </a:xfrm>
          <a:prstGeom prst="rect">
            <a:avLst/>
          </a:prstGeom>
          <a:solidFill>
            <a:srgbClr val="5C9A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6605917" y="4607572"/>
            <a:ext cx="4899243" cy="1908316"/>
          </a:xfrm>
          <a:prstGeom prst="rect">
            <a:avLst/>
          </a:prstGeom>
          <a:solidFill>
            <a:srgbClr val="385E5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545394" y="5859092"/>
            <a:ext cx="49669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(including eviction counseling, landlord/tenant mediations, landlord/tenant education, rental arrears)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237251" y="2870541"/>
            <a:ext cx="38688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100</a:t>
            </a:r>
            <a:r>
              <a:rPr lang="en-US" sz="2800" dirty="0"/>
              <a:t> individuals received deposit assistance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121123" y="4570521"/>
            <a:ext cx="38688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1,149</a:t>
            </a:r>
            <a:r>
              <a:rPr lang="en-US" sz="2800" dirty="0"/>
              <a:t> individuals received eviction prevention services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121135" y="2543572"/>
            <a:ext cx="38688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479 </a:t>
            </a:r>
            <a:r>
              <a:rPr lang="en-US" sz="2800" dirty="0"/>
              <a:t>individuals received temporary housing placement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147170" y="3793301"/>
            <a:ext cx="38688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(including emergency shelters)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261863" y="4942190"/>
            <a:ext cx="38688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506</a:t>
            </a:r>
            <a:r>
              <a:rPr lang="en-US" sz="2800" dirty="0"/>
              <a:t> individuals received rental assistance</a:t>
            </a:r>
          </a:p>
        </p:txBody>
      </p:sp>
    </p:spTree>
    <p:extLst>
      <p:ext uri="{BB962C8B-B14F-4D97-AF65-F5344CB8AC3E}">
        <p14:creationId xmlns:p14="http://schemas.microsoft.com/office/powerpoint/2010/main" val="23799818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4281BC32-FF58-4898-A6B5-7B3D059BC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D614406-135F-4875-9C87-53822CB1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2285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3E90B9-CE78-4CCC-BB4C-F36D71023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616" y="494444"/>
            <a:ext cx="9971637" cy="1232750"/>
          </a:xfrm>
        </p:spPr>
        <p:txBody>
          <a:bodyPr anchor="b">
            <a:norm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Childcare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C6C21149-7D17-44C2-AFB6-4D931DC55F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676579"/>
            <a:ext cx="8129873" cy="602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Freeform 6">
            <a:extLst>
              <a:ext uri="{FF2B5EF4-FFF2-40B4-BE49-F238E27FC236}">
                <a16:creationId xmlns:a16="http://schemas.microsoft.com/office/drawing/2014/main" id="{C2E5FCF0-567A-448C-A6E3-920BFC702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938535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2" name="TextBox 21"/>
          <p:cNvSpPr txBox="1"/>
          <p:nvPr/>
        </p:nvSpPr>
        <p:spPr>
          <a:xfrm>
            <a:off x="1303068" y="3472791"/>
            <a:ext cx="3171227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US" sz="2000" dirty="0"/>
          </a:p>
          <a:p>
            <a:endParaRPr lang="en-US" sz="2000" dirty="0"/>
          </a:p>
        </p:txBody>
      </p:sp>
      <p:sp>
        <p:nvSpPr>
          <p:cNvPr id="32" name="Hexagon 31"/>
          <p:cNvSpPr/>
          <p:nvPr/>
        </p:nvSpPr>
        <p:spPr>
          <a:xfrm>
            <a:off x="4731495" y="2480973"/>
            <a:ext cx="2736433" cy="2409826"/>
          </a:xfrm>
          <a:prstGeom prst="hexagon">
            <a:avLst/>
          </a:prstGeom>
          <a:solidFill>
            <a:srgbClr val="A6CA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Hexagon 41"/>
          <p:cNvSpPr/>
          <p:nvPr/>
        </p:nvSpPr>
        <p:spPr>
          <a:xfrm>
            <a:off x="7046349" y="4112827"/>
            <a:ext cx="2736433" cy="2409826"/>
          </a:xfrm>
          <a:prstGeom prst="hexagon">
            <a:avLst/>
          </a:prstGeom>
          <a:solidFill>
            <a:srgbClr val="D3E5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Hexagon 43"/>
          <p:cNvSpPr/>
          <p:nvPr/>
        </p:nvSpPr>
        <p:spPr>
          <a:xfrm>
            <a:off x="9357205" y="2480684"/>
            <a:ext cx="2736433" cy="2409826"/>
          </a:xfrm>
          <a:prstGeom prst="hexagon">
            <a:avLst/>
          </a:prstGeom>
          <a:solidFill>
            <a:srgbClr val="FA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Hexagon 45"/>
          <p:cNvSpPr/>
          <p:nvPr/>
        </p:nvSpPr>
        <p:spPr>
          <a:xfrm>
            <a:off x="2416641" y="4040514"/>
            <a:ext cx="2736433" cy="2409826"/>
          </a:xfrm>
          <a:prstGeom prst="hexagon">
            <a:avLst/>
          </a:prstGeom>
          <a:solidFill>
            <a:srgbClr val="82B4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Hexagon 46"/>
          <p:cNvSpPr/>
          <p:nvPr/>
        </p:nvSpPr>
        <p:spPr>
          <a:xfrm>
            <a:off x="101786" y="2480684"/>
            <a:ext cx="2736433" cy="2409826"/>
          </a:xfrm>
          <a:prstGeom prst="hexagon">
            <a:avLst/>
          </a:prstGeom>
          <a:solidFill>
            <a:srgbClr val="5C9A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460421" y="2754914"/>
            <a:ext cx="2038859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9568</a:t>
            </a:r>
            <a:r>
              <a:rPr lang="en-US" sz="2000" dirty="0"/>
              <a:t> received Child Care subsidies through the Best Beginnings Scholarship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759525" y="4122042"/>
            <a:ext cx="2038859" cy="224676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69 </a:t>
            </a:r>
            <a:r>
              <a:rPr lang="en-US" sz="2000" dirty="0"/>
              <a:t> training sessions were provided to Child Care professionals by certified instructors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044006" y="3033116"/>
            <a:ext cx="2038859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433.5 </a:t>
            </a:r>
            <a:r>
              <a:rPr lang="en-US" sz="2000" dirty="0"/>
              <a:t> hours of class room training were logged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405959" y="4571999"/>
            <a:ext cx="2038859" cy="16312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1D1A1D"/>
                </a:solidFill>
              </a:rPr>
              <a:t>785 </a:t>
            </a:r>
            <a:r>
              <a:rPr lang="en-US" sz="2000" dirty="0">
                <a:solidFill>
                  <a:srgbClr val="1D1A1D"/>
                </a:solidFill>
              </a:rPr>
              <a:t>children were awarded the Child Care program scholarship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9705991" y="2778583"/>
            <a:ext cx="2038859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385E5D"/>
                </a:solidFill>
              </a:rPr>
              <a:t>$1,608,227 </a:t>
            </a:r>
            <a:r>
              <a:rPr lang="en-US" sz="2000" dirty="0">
                <a:solidFill>
                  <a:srgbClr val="385E5D"/>
                </a:solidFill>
              </a:rPr>
              <a:t> were dispersed to support summer program expenses for </a:t>
            </a:r>
            <a:r>
              <a:rPr lang="en-US" sz="2000" b="1" dirty="0">
                <a:solidFill>
                  <a:srgbClr val="385E5D"/>
                </a:solidFill>
              </a:rPr>
              <a:t>548</a:t>
            </a:r>
            <a:r>
              <a:rPr lang="en-US" sz="2000" dirty="0">
                <a:solidFill>
                  <a:srgbClr val="385E5D"/>
                </a:solidFill>
              </a:rPr>
              <a:t> families</a:t>
            </a:r>
          </a:p>
        </p:txBody>
      </p:sp>
    </p:spTree>
    <p:extLst>
      <p:ext uri="{BB962C8B-B14F-4D97-AF65-F5344CB8AC3E}">
        <p14:creationId xmlns:p14="http://schemas.microsoft.com/office/powerpoint/2010/main" val="7422383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4281BC32-FF58-4898-A6B5-7B3D059BC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D614406-135F-4875-9C87-53822CB1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2285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3E90B9-CE78-4CCC-BB4C-F36D71023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645" y="-15537"/>
            <a:ext cx="9069705" cy="1232750"/>
          </a:xfrm>
        </p:spPr>
        <p:txBody>
          <a:bodyPr anchor="b">
            <a:norm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Housing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C6C21149-7D17-44C2-AFB6-4D931DC55F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676579"/>
            <a:ext cx="8129873" cy="602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Freeform 6">
            <a:extLst>
              <a:ext uri="{FF2B5EF4-FFF2-40B4-BE49-F238E27FC236}">
                <a16:creationId xmlns:a16="http://schemas.microsoft.com/office/drawing/2014/main" id="{C2E5FCF0-567A-448C-A6E3-920BFC702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938535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9" name="Rectangle 8"/>
          <p:cNvSpPr/>
          <p:nvPr/>
        </p:nvSpPr>
        <p:spPr>
          <a:xfrm>
            <a:off x="0" y="2250773"/>
            <a:ext cx="12192000" cy="464245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9816350" y="4757525"/>
            <a:ext cx="15918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100</a:t>
            </a:r>
            <a:r>
              <a:rPr lang="en-US" sz="2000" dirty="0"/>
              <a:t>individuals received deposit assistance</a:t>
            </a:r>
          </a:p>
        </p:txBody>
      </p:sp>
      <p:sp>
        <p:nvSpPr>
          <p:cNvPr id="32" name="Rectangle 31"/>
          <p:cNvSpPr/>
          <p:nvPr/>
        </p:nvSpPr>
        <p:spPr>
          <a:xfrm>
            <a:off x="-16674" y="-130979"/>
            <a:ext cx="12192000" cy="2291979"/>
          </a:xfrm>
          <a:prstGeom prst="rect">
            <a:avLst/>
          </a:prstGeom>
          <a:solidFill>
            <a:srgbClr val="1D1A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-2" y="1676758"/>
            <a:ext cx="812987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11728444" y="938535"/>
            <a:ext cx="893765" cy="81915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533E90B9-CE78-4CCC-BB4C-F36D710238BB}"/>
              </a:ext>
            </a:extLst>
          </p:cNvPr>
          <p:cNvSpPr txBox="1">
            <a:spLocks/>
          </p:cNvSpPr>
          <p:nvPr/>
        </p:nvSpPr>
        <p:spPr>
          <a:xfrm>
            <a:off x="1008882" y="421457"/>
            <a:ext cx="9971637" cy="12327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0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>
                <a:solidFill>
                  <a:schemeClr val="tx1"/>
                </a:solidFill>
              </a:rPr>
              <a:t>Supportive Services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78812" y="2761525"/>
            <a:ext cx="3318290" cy="1562986"/>
          </a:xfrm>
          <a:prstGeom prst="roundRect">
            <a:avLst/>
          </a:prstGeom>
          <a:solidFill>
            <a:srgbClr val="385E5D"/>
          </a:solidFill>
          <a:ln w="57150">
            <a:solidFill>
              <a:srgbClr val="385E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ounded Rectangle 51"/>
          <p:cNvSpPr/>
          <p:nvPr/>
        </p:nvSpPr>
        <p:spPr>
          <a:xfrm>
            <a:off x="4335555" y="2761525"/>
            <a:ext cx="3318290" cy="1562986"/>
          </a:xfrm>
          <a:prstGeom prst="roundRect">
            <a:avLst/>
          </a:prstGeom>
          <a:solidFill>
            <a:srgbClr val="56908F"/>
          </a:solidFill>
          <a:ln w="57150">
            <a:solidFill>
              <a:srgbClr val="5690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ounded Rectangle 52"/>
          <p:cNvSpPr/>
          <p:nvPr/>
        </p:nvSpPr>
        <p:spPr>
          <a:xfrm>
            <a:off x="8392298" y="2761525"/>
            <a:ext cx="3318290" cy="1562986"/>
          </a:xfrm>
          <a:prstGeom prst="roundRect">
            <a:avLst/>
          </a:prstGeom>
          <a:solidFill>
            <a:srgbClr val="82B4B3"/>
          </a:solidFill>
          <a:ln w="57150">
            <a:solidFill>
              <a:srgbClr val="82B4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53"/>
          <p:cNvSpPr/>
          <p:nvPr/>
        </p:nvSpPr>
        <p:spPr>
          <a:xfrm>
            <a:off x="278812" y="5111110"/>
            <a:ext cx="3318290" cy="1562986"/>
          </a:xfrm>
          <a:prstGeom prst="roundRect">
            <a:avLst/>
          </a:prstGeom>
          <a:solidFill>
            <a:srgbClr val="82B4B3"/>
          </a:solidFill>
          <a:ln w="57150">
            <a:solidFill>
              <a:srgbClr val="82B4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le 54"/>
          <p:cNvSpPr/>
          <p:nvPr/>
        </p:nvSpPr>
        <p:spPr>
          <a:xfrm>
            <a:off x="4335555" y="5111110"/>
            <a:ext cx="3318290" cy="1562986"/>
          </a:xfrm>
          <a:prstGeom prst="roundRect">
            <a:avLst/>
          </a:prstGeom>
          <a:solidFill>
            <a:srgbClr val="56908F"/>
          </a:solidFill>
          <a:ln w="57150">
            <a:solidFill>
              <a:srgbClr val="5690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ounded Rectangle 55"/>
          <p:cNvSpPr/>
          <p:nvPr/>
        </p:nvSpPr>
        <p:spPr>
          <a:xfrm>
            <a:off x="8392298" y="5135189"/>
            <a:ext cx="3318290" cy="1562986"/>
          </a:xfrm>
          <a:prstGeom prst="roundRect">
            <a:avLst/>
          </a:prstGeom>
          <a:solidFill>
            <a:srgbClr val="385E5D"/>
          </a:solidFill>
          <a:ln w="57150">
            <a:solidFill>
              <a:srgbClr val="385E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346000" y="2975152"/>
            <a:ext cx="30820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827</a:t>
            </a:r>
            <a:r>
              <a:rPr lang="en-US" sz="2200" dirty="0"/>
              <a:t> individuals received transportation services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66830" y="3644739"/>
            <a:ext cx="2942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(including bus passes, gas cards, &amp; support for auto purchase or repair)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398701" y="5362684"/>
            <a:ext cx="308209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36</a:t>
            </a:r>
            <a:r>
              <a:rPr lang="en-US" sz="2200" dirty="0"/>
              <a:t> individuals received emergency clothing assistance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4477788" y="3156058"/>
            <a:ext cx="30820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48</a:t>
            </a:r>
            <a:r>
              <a:rPr lang="en-US" sz="2200" dirty="0"/>
              <a:t> individuals received employment supplies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4477788" y="5397950"/>
            <a:ext cx="30820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28</a:t>
            </a:r>
            <a:r>
              <a:rPr lang="en-US" sz="2200" dirty="0"/>
              <a:t> individuals received school supply assistance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3962210" y="6120844"/>
            <a:ext cx="411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(college applications &amp; textbooks, computers, etc.)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8510391" y="2989835"/>
            <a:ext cx="30820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51</a:t>
            </a:r>
            <a:r>
              <a:rPr lang="en-US" sz="2200" dirty="0"/>
              <a:t> individuals received incentive cards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8580313" y="3675275"/>
            <a:ext cx="2942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(gift cards for food preparation &amp; rewards for participation)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8510392" y="5427547"/>
            <a:ext cx="308209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12</a:t>
            </a:r>
            <a:r>
              <a:rPr lang="en-US" sz="2200" dirty="0"/>
              <a:t> individuals received emergency hygiene services</a:t>
            </a:r>
          </a:p>
        </p:txBody>
      </p:sp>
    </p:spTree>
    <p:extLst>
      <p:ext uri="{BB962C8B-B14F-4D97-AF65-F5344CB8AC3E}">
        <p14:creationId xmlns:p14="http://schemas.microsoft.com/office/powerpoint/2010/main" val="39457483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4281BC32-FF58-4898-A6B5-7B3D059BC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D614406-135F-4875-9C87-53822CB1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2285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3E90B9-CE78-4CCC-BB4C-F36D71023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645" y="-15537"/>
            <a:ext cx="9069705" cy="1232750"/>
          </a:xfrm>
        </p:spPr>
        <p:txBody>
          <a:bodyPr anchor="b">
            <a:norm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Housing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C6C21149-7D17-44C2-AFB6-4D931DC55F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676579"/>
            <a:ext cx="8129873" cy="602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Freeform 6">
            <a:extLst>
              <a:ext uri="{FF2B5EF4-FFF2-40B4-BE49-F238E27FC236}">
                <a16:creationId xmlns:a16="http://schemas.microsoft.com/office/drawing/2014/main" id="{C2E5FCF0-567A-448C-A6E3-920BFC702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938535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9" name="Rectangle 8"/>
          <p:cNvSpPr/>
          <p:nvPr/>
        </p:nvSpPr>
        <p:spPr>
          <a:xfrm>
            <a:off x="0" y="2250773"/>
            <a:ext cx="12192000" cy="464245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9816350" y="4757525"/>
            <a:ext cx="15918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100</a:t>
            </a:r>
            <a:r>
              <a:rPr lang="en-US" sz="2000" dirty="0"/>
              <a:t>individuals received deposit assistance</a:t>
            </a:r>
          </a:p>
        </p:txBody>
      </p:sp>
      <p:sp>
        <p:nvSpPr>
          <p:cNvPr id="32" name="Rectangle 31"/>
          <p:cNvSpPr/>
          <p:nvPr/>
        </p:nvSpPr>
        <p:spPr>
          <a:xfrm>
            <a:off x="-16674" y="-130979"/>
            <a:ext cx="12192000" cy="2291979"/>
          </a:xfrm>
          <a:prstGeom prst="rect">
            <a:avLst/>
          </a:prstGeom>
          <a:solidFill>
            <a:srgbClr val="1D1A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-2" y="1676758"/>
            <a:ext cx="812987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11728444" y="938535"/>
            <a:ext cx="893765" cy="81915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533E90B9-CE78-4CCC-BB4C-F36D710238BB}"/>
              </a:ext>
            </a:extLst>
          </p:cNvPr>
          <p:cNvSpPr txBox="1">
            <a:spLocks/>
          </p:cNvSpPr>
          <p:nvPr/>
        </p:nvSpPr>
        <p:spPr>
          <a:xfrm>
            <a:off x="1008882" y="421457"/>
            <a:ext cx="9971637" cy="12327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0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>
                <a:solidFill>
                  <a:schemeClr val="tx1"/>
                </a:solidFill>
              </a:rPr>
              <a:t>Alternative Education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47452" y="2300563"/>
            <a:ext cx="3561212" cy="4373269"/>
          </a:xfrm>
          <a:prstGeom prst="rect">
            <a:avLst/>
          </a:prstGeom>
          <a:solidFill>
            <a:srgbClr val="385E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814581" y="2924450"/>
            <a:ext cx="262695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58</a:t>
            </a:r>
            <a:r>
              <a:rPr lang="en-US" sz="4000" dirty="0"/>
              <a:t> students received alternative education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121135" y="4867025"/>
            <a:ext cx="38688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0</a:t>
            </a:r>
            <a:r>
              <a:rPr lang="en-US" sz="2800" dirty="0"/>
              <a:t> participants prepared for ACT/SAT or college testing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315393" y="2288834"/>
            <a:ext cx="3561212" cy="4373269"/>
          </a:xfrm>
          <a:prstGeom prst="rect">
            <a:avLst/>
          </a:prstGeom>
          <a:solidFill>
            <a:srgbClr val="385E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8253696" y="2276442"/>
            <a:ext cx="3561212" cy="4373269"/>
          </a:xfrm>
          <a:prstGeom prst="rect">
            <a:avLst/>
          </a:prstGeom>
          <a:solidFill>
            <a:srgbClr val="385E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8619092" y="3146937"/>
            <a:ext cx="307554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567.25 </a:t>
            </a:r>
            <a:r>
              <a:rPr lang="en-US" sz="4000" dirty="0"/>
              <a:t>total hours of personalized tutoring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578135" y="3517701"/>
            <a:ext cx="30357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1</a:t>
            </a:r>
            <a:r>
              <a:rPr lang="en-US" sz="4000" dirty="0"/>
              <a:t> individual achieved their </a:t>
            </a:r>
            <a:r>
              <a:rPr lang="en-US" sz="4000" dirty="0" err="1"/>
              <a:t>HiSet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9636641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Headlines">
  <a:themeElements>
    <a:clrScheme name="Headlines">
      <a:dk1>
        <a:sysClr val="windowText" lastClr="000000"/>
      </a:dk1>
      <a:lt1>
        <a:sysClr val="window" lastClr="FFFFFF"/>
      </a:lt1>
      <a:dk2>
        <a:srgbClr val="1D1A1D"/>
      </a:dk2>
      <a:lt2>
        <a:srgbClr val="F5F5F5"/>
      </a:lt2>
      <a:accent1>
        <a:srgbClr val="439EB7"/>
      </a:accent1>
      <a:accent2>
        <a:srgbClr val="E28B55"/>
      </a:accent2>
      <a:accent3>
        <a:srgbClr val="DCB64D"/>
      </a:accent3>
      <a:accent4>
        <a:srgbClr val="4CA198"/>
      </a:accent4>
      <a:accent5>
        <a:srgbClr val="835B82"/>
      </a:accent5>
      <a:accent6>
        <a:srgbClr val="645135"/>
      </a:accent6>
      <a:hlink>
        <a:srgbClr val="439EB7"/>
      </a:hlink>
      <a:folHlink>
        <a:srgbClr val="835B82"/>
      </a:folHlink>
    </a:clrScheme>
    <a:fontScheme name="Headlines">
      <a:majorFont>
        <a:latin typeface="Century Schoolbook" panose="020406040505050203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eadlines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100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88900" dist="25400" dir="10800000">
              <a:srgbClr val="000000">
                <a:alpha val="25000"/>
              </a:srgbClr>
            </a:innerShdw>
            <a:outerShdw blurRad="25400" dist="25400" dir="5400000" rotWithShape="0">
              <a:srgbClr val="FFFFFF">
                <a:alpha val="1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adlines" id="{3841520A-25F2-4EB8-BE4C-611DB5ABEED9}" vid="{ECD25A4C-D97E-4C12-84B1-63580BFFAEE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5E37D0EA-FE7E-4E9C-9357-7A88A33B427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5F677CF-1C0A-4204-9388-FE47755154C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CCBBD45-8B40-43D7-9EDE-9F29D8BA8013}">
  <ds:schemaRefs>
    <ds:schemaRef ds:uri="http://purl.org/dc/terms/"/>
    <ds:schemaRef ds:uri="http://schemas.microsoft.com/office/2006/documentManagement/types"/>
    <ds:schemaRef ds:uri="16c05727-aa75-4e4a-9b5f-8a80a1165891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71af3243-3dd4-4a8d-8c0d-dd76da1f02a5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Headlines design</Template>
  <TotalTime>0</TotalTime>
  <Words>633</Words>
  <Application>Microsoft Office PowerPoint</Application>
  <PresentationFormat>Widescreen</PresentationFormat>
  <Paragraphs>137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Century Schoolbook</vt:lpstr>
      <vt:lpstr>Corbel</vt:lpstr>
      <vt:lpstr>Headlines</vt:lpstr>
      <vt:lpstr>2022 Annual Report Outcomes</vt:lpstr>
      <vt:lpstr>HRDC Combined Efforts</vt:lpstr>
      <vt:lpstr>Demographics</vt:lpstr>
      <vt:lpstr>Demographics</vt:lpstr>
      <vt:lpstr>The numbers at a glance for 2022</vt:lpstr>
      <vt:lpstr>Housing</vt:lpstr>
      <vt:lpstr>Childcare</vt:lpstr>
      <vt:lpstr>Housing</vt:lpstr>
      <vt:lpstr>Housing</vt:lpstr>
      <vt:lpstr>Housing</vt:lpstr>
      <vt:lpstr>Volunteer Income Tax Assistance </vt:lpstr>
      <vt:lpstr>The Home Center</vt:lpstr>
      <vt:lpstr>Partner Agencies</vt:lpstr>
      <vt:lpstr>Donors &amp; Volunteers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2023-03-31T16:51:46Z</dcterms:created>
  <dcterms:modified xsi:type="dcterms:W3CDTF">2023-06-07T18:40:15Z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